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8" d="100"/>
          <a:sy n="148" d="100"/>
        </p:scale>
        <p:origin x="558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881DE-7E97-40F3-B8A1-977FF23C558A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4494C-09D6-452F-9D8E-5E239F39D7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23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4494C-09D6-452F-9D8E-5E239F39D7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999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4494C-09D6-452F-9D8E-5E239F39D72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75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3E51-E601-44F3-A901-C0DE9E240E8D}" type="datetime1">
              <a:rPr lang="fr-FR" smtClean="0"/>
              <a:t>09/12/2013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907-EDDA-42D0-95CD-E966138CE3CA}" type="datetime1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36CA-93F7-4E20-89E9-1AA47D85012F}" type="datetime1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66B7-4779-4D81-9CD0-2529EC80A8DF}" type="datetime1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5B8C-2062-430A-93A2-377D75940A56}" type="datetime1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D4C-AD48-4D58-8BEF-70CBC6CEFC92}" type="datetime1">
              <a:rPr lang="fr-FR" smtClean="0"/>
              <a:t>09/12/2013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D04A-B9DF-4E17-BBD6-3A32A4501167}" type="datetime1">
              <a:rPr lang="fr-FR" smtClean="0"/>
              <a:t>09/12/2013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5B9A-162B-4875-A986-0735B105634F}" type="datetime1">
              <a:rPr lang="fr-FR" smtClean="0"/>
              <a:t>09/12/2013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DC0-25FC-41B6-88EB-0366363874CA}" type="datetime1">
              <a:rPr lang="fr-FR" smtClean="0"/>
              <a:t>09/12/2013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5C5A-3C59-41DF-8C5A-58B6A052506F}" type="datetime1">
              <a:rPr lang="fr-FR" smtClean="0"/>
              <a:t>09/12/2013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10B0-5F98-476F-A9F2-0D51F46CA8AC}" type="datetime1">
              <a:rPr lang="fr-FR" smtClean="0"/>
              <a:t>09/12/2013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9C85EB-0DBB-4E63-8D28-230ED3F24F91}" type="datetime1">
              <a:rPr lang="fr-FR" smtClean="0"/>
              <a:t>09/12/2013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328690-6E6D-4A2E-9E1B-BA6F863DA34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600200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algn="r"/>
            <a:r>
              <a:rPr lang="fr-FR" sz="1200" i="1" dirty="0" smtClean="0"/>
              <a:t>« On ne nait pas auteur: on le devient à force d’écrire… »</a:t>
            </a:r>
            <a:endParaRPr lang="fr-FR" sz="1200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4800" dirty="0" smtClean="0"/>
              <a:t>« Pistes de rédaction »</a:t>
            </a:r>
            <a:br>
              <a:rPr lang="fr-FR" sz="4800" dirty="0" smtClean="0"/>
            </a:br>
            <a:r>
              <a:rPr lang="fr-FR" sz="1400" dirty="0" smtClean="0"/>
              <a:t>Animation pédagogique – Ecole de </a:t>
            </a:r>
            <a:r>
              <a:rPr lang="fr-FR" sz="1400" dirty="0" err="1" smtClean="0"/>
              <a:t>Montpeyroux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11 décembre 2013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88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Bibliographie -</a:t>
            </a:r>
            <a:r>
              <a:rPr lang="fr-FR" dirty="0" err="1" smtClean="0"/>
              <a:t>Sitographie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 smtClean="0"/>
              <a:t>« Maîtriser l’expression écrite au… » </a:t>
            </a:r>
            <a:r>
              <a:rPr lang="fr-FR" dirty="0" smtClean="0"/>
              <a:t>Hachette Education</a:t>
            </a:r>
          </a:p>
          <a:p>
            <a:r>
              <a:rPr lang="fr-FR" i="1" dirty="0" smtClean="0"/>
              <a:t>« Production d’écrits au CE1 » </a:t>
            </a:r>
            <a:r>
              <a:rPr lang="fr-FR" dirty="0" smtClean="0"/>
              <a:t>Retz</a:t>
            </a:r>
          </a:p>
          <a:p>
            <a:pPr>
              <a:buFont typeface="Arial" pitchFamily="34" charset="0"/>
              <a:buChar char="•"/>
            </a:pPr>
            <a:r>
              <a:rPr lang="fr-FR" i="1" dirty="0" smtClean="0"/>
              <a:t>« Ecrire des textes, l’apprentissage et le plaisir » (</a:t>
            </a:r>
            <a:r>
              <a:rPr lang="fr-FR" dirty="0" smtClean="0"/>
              <a:t>2007) Observatoire national de la lecture</a:t>
            </a:r>
          </a:p>
          <a:p>
            <a:r>
              <a:rPr lang="fr-FR" i="1" dirty="0" smtClean="0"/>
              <a:t>« S’engager dans l’écrit au Cycle 2 »</a:t>
            </a:r>
            <a:r>
              <a:rPr lang="fr-FR" dirty="0" smtClean="0"/>
              <a:t> SCEREN 2003</a:t>
            </a:r>
          </a:p>
          <a:p>
            <a:r>
              <a:rPr lang="fr-FR" i="1" dirty="0" smtClean="0"/>
              <a:t>« Vers une écriture littéraire ou comment construire une posture d’auteur à l’école. De la GS au CM2. » (2005) C. </a:t>
            </a:r>
            <a:r>
              <a:rPr lang="fr-FR" dirty="0" err="1" smtClean="0"/>
              <a:t>Tauveron</a:t>
            </a:r>
            <a:endParaRPr lang="fr-FR" dirty="0" smtClean="0"/>
          </a:p>
          <a:p>
            <a:r>
              <a:rPr lang="fr-FR" i="1" dirty="0" smtClean="0"/>
              <a:t>« Animer un atelier d’écriture » </a:t>
            </a:r>
            <a:r>
              <a:rPr lang="fr-FR" dirty="0" smtClean="0"/>
              <a:t>O. et M. </a:t>
            </a:r>
            <a:r>
              <a:rPr lang="fr-FR" dirty="0" err="1" smtClean="0"/>
              <a:t>Neumayer</a:t>
            </a: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i="1" dirty="0" smtClean="0">
                <a:solidFill>
                  <a:srgbClr val="FF0000"/>
                </a:solidFill>
              </a:rPr>
              <a:t>« Comment amener les élèves à écrire » </a:t>
            </a:r>
            <a:r>
              <a:rPr lang="fr-FR" dirty="0" smtClean="0">
                <a:solidFill>
                  <a:srgbClr val="FF0000"/>
                </a:solidFill>
              </a:rPr>
              <a:t>Le nouvel éducateur n°91</a:t>
            </a:r>
          </a:p>
          <a:p>
            <a:pPr>
              <a:buFont typeface="Wingdings" pitchFamily="2" charset="2"/>
              <a:buChar char="v"/>
            </a:pPr>
            <a:r>
              <a:rPr lang="fr-FR" i="1" dirty="0" smtClean="0">
                <a:solidFill>
                  <a:srgbClr val="FF0000"/>
                </a:solidFill>
              </a:rPr>
              <a:t>« Production d’écrits au Cycle 3 » </a:t>
            </a:r>
            <a:r>
              <a:rPr lang="fr-FR" dirty="0" smtClean="0">
                <a:solidFill>
                  <a:srgbClr val="FF0000"/>
                </a:solidFill>
              </a:rPr>
              <a:t>Animation pédagogique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81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Dis moi, dix mots…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11</a:t>
            </a:fld>
            <a:endParaRPr lang="fr-FR"/>
          </a:p>
        </p:txBody>
      </p:sp>
      <p:pic>
        <p:nvPicPr>
          <p:cNvPr id="1026" name="Picture 2" descr="C:\Users\formation\Desktop\autoportrait_C3_220157.9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367240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ormation\Desktop\autrement_prix_special_220160.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25202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10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              Plan de l’intervention: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Etat des lieux:</a:t>
            </a:r>
            <a:endParaRPr lang="fr-FR" dirty="0" smtClean="0"/>
          </a:p>
          <a:p>
            <a:pPr marL="0" indent="0">
              <a:buNone/>
            </a:pPr>
            <a:r>
              <a:rPr lang="fr-FR" sz="1200" dirty="0" smtClean="0"/>
              <a:t>-    </a:t>
            </a:r>
            <a:r>
              <a:rPr lang="fr-FR" sz="1800" dirty="0" smtClean="0"/>
              <a:t>Vocabulaire: </a:t>
            </a:r>
            <a:r>
              <a:rPr lang="fr-FR" sz="1200" dirty="0" smtClean="0"/>
              <a:t>rédaction </a:t>
            </a:r>
            <a:r>
              <a:rPr lang="fr-FR" sz="1200" i="1" dirty="0" smtClean="0"/>
              <a:t>[ écrit scolaire] </a:t>
            </a:r>
            <a:r>
              <a:rPr lang="fr-FR" sz="1200" dirty="0" smtClean="0"/>
              <a:t>, productions d’écrits </a:t>
            </a:r>
            <a:r>
              <a:rPr lang="fr-FR" sz="1200" i="1" dirty="0" smtClean="0"/>
              <a:t>[donne lieu à un enseignement]</a:t>
            </a:r>
            <a:r>
              <a:rPr lang="fr-FR" sz="1200" dirty="0" smtClean="0"/>
              <a:t>, expression écrite, écriture?</a:t>
            </a:r>
          </a:p>
          <a:p>
            <a:pPr marL="0" indent="0">
              <a:buNone/>
            </a:pPr>
            <a:r>
              <a:rPr lang="fr-FR" sz="1200" dirty="0"/>
              <a:t>-</a:t>
            </a:r>
            <a:r>
              <a:rPr lang="fr-FR" sz="1200" dirty="0" smtClean="0"/>
              <a:t>    </a:t>
            </a:r>
            <a:r>
              <a:rPr lang="fr-FR" sz="1600" dirty="0" smtClean="0"/>
              <a:t>Pourquoi est-ce difficile? =  </a:t>
            </a:r>
            <a:r>
              <a:rPr lang="fr-FR" sz="1200" dirty="0" smtClean="0"/>
              <a:t>mise en œuvre de l’enseignement complexe </a:t>
            </a:r>
            <a:r>
              <a:rPr lang="fr-FR" sz="1200" i="1" dirty="0" smtClean="0"/>
              <a:t>(pas de « méthode »)</a:t>
            </a:r>
            <a:r>
              <a:rPr lang="fr-FR" sz="1200" dirty="0" smtClean="0"/>
              <a:t> et activité chronophage</a:t>
            </a:r>
            <a:endParaRPr lang="fr-FR" sz="1200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Du socle commun…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…aux programmes des Cycles 2 et 3, la capacité d’écrire suppose…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Quelques principes généraux </a:t>
            </a:r>
            <a:r>
              <a:rPr lang="fr-FR" sz="1200" dirty="0" smtClean="0"/>
              <a:t>(préalables de bon sens non exhaustifs)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Suivre 10 pistes d’écriture </a:t>
            </a:r>
            <a:r>
              <a:rPr lang="fr-FR" sz="1200" dirty="0" smtClean="0"/>
              <a:t>paradigmatiques et syntagmatiques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Ecrire, écrire… et après?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Bibliographie, </a:t>
            </a:r>
            <a:r>
              <a:rPr lang="fr-FR" dirty="0" err="1" smtClean="0"/>
              <a:t>sitographie</a:t>
            </a:r>
            <a:r>
              <a:rPr lang="fr-FR" dirty="0" smtClean="0"/>
              <a:t>, documents divers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« Dis-moi, dix mots » ou autres projets…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2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dirty="0" smtClean="0"/>
              <a:t>Socle commun de connaissances et de compétences </a:t>
            </a:r>
            <a:r>
              <a:rPr lang="fr-FR" sz="1400" dirty="0" smtClean="0"/>
              <a:t>(rappel):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/>
              <a:t>la </a:t>
            </a:r>
            <a:r>
              <a:rPr lang="fr-FR" dirty="0"/>
              <a:t>maîtrise de la langue française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Arial"/>
              <a:buChar char="•"/>
            </a:pPr>
            <a:r>
              <a:rPr lang="fr-FR" dirty="0"/>
              <a:t>la pratique d'une langue vivante étrangère,</a:t>
            </a:r>
          </a:p>
          <a:p>
            <a:pPr>
              <a:buFont typeface="Arial"/>
              <a:buChar char="•"/>
            </a:pPr>
            <a:r>
              <a:rPr lang="fr-FR" dirty="0"/>
              <a:t>les principaux éléments de mathématiques et la culture scientifique et technologique,</a:t>
            </a:r>
          </a:p>
          <a:p>
            <a:pPr>
              <a:buFont typeface="Arial"/>
              <a:buChar char="•"/>
            </a:pPr>
            <a:r>
              <a:rPr lang="fr-FR" dirty="0"/>
              <a:t>la maîtrise des techniques usuelles de l'information et de la communication,</a:t>
            </a:r>
          </a:p>
          <a:p>
            <a:pPr>
              <a:buFont typeface="Arial"/>
              <a:buChar char="•"/>
            </a:pPr>
            <a:r>
              <a:rPr lang="fr-FR" dirty="0"/>
              <a:t>la culture humaniste, en histoire, géographie, littérature et en arts,</a:t>
            </a:r>
          </a:p>
          <a:p>
            <a:pPr>
              <a:buFont typeface="Arial"/>
              <a:buChar char="•"/>
            </a:pPr>
            <a:r>
              <a:rPr lang="fr-FR" dirty="0"/>
              <a:t>les compétences sociales et civiques, règles de la vie en société de l'individu et du citoyen,</a:t>
            </a:r>
          </a:p>
          <a:p>
            <a:pPr>
              <a:buFont typeface="Arial"/>
              <a:buChar char="•"/>
            </a:pPr>
            <a:r>
              <a:rPr lang="fr-FR" dirty="0"/>
              <a:t>l'autonomie et l'initiative.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La capacité d’écrire suppose…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…</a:t>
            </a:r>
            <a:r>
              <a:rPr lang="fr-FR" u="sng" dirty="0" smtClean="0"/>
              <a:t>de </a:t>
            </a:r>
            <a:r>
              <a:rPr lang="fr-FR" u="sng" dirty="0"/>
              <a:t>savoir </a:t>
            </a:r>
            <a:r>
              <a:rPr lang="fr-FR" dirty="0"/>
              <a:t>:</a:t>
            </a:r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/>
              <a:t>copier </a:t>
            </a:r>
            <a:r>
              <a:rPr lang="fr-FR" dirty="0"/>
              <a:t>un texte sans faute,</a:t>
            </a:r>
          </a:p>
          <a:p>
            <a:pPr>
              <a:buFont typeface="Arial"/>
              <a:buChar char="•"/>
            </a:pPr>
            <a:r>
              <a:rPr lang="fr-FR" dirty="0"/>
              <a:t>écrire lisiblement et correctement un texte spontanément ou sous la dictée ;</a:t>
            </a:r>
          </a:p>
          <a:p>
            <a:pPr>
              <a:buFont typeface="Arial"/>
              <a:buChar char="•"/>
            </a:pPr>
            <a:r>
              <a:rPr lang="fr-FR" dirty="0"/>
              <a:t>répondre à une question par une phrase complète ;</a:t>
            </a:r>
          </a:p>
          <a:p>
            <a:pPr>
              <a:buFont typeface="Arial"/>
              <a:buChar char="•"/>
            </a:pPr>
            <a:r>
              <a:rPr lang="fr-FR" dirty="0"/>
              <a:t>rédiger un texte bref, cohérent, construit en paragraphes, correctement ponctué, en respectant des consignes imposées : récit, description, explication, texte argumentatif, compte rendu, écrits courants (lettres...) ;</a:t>
            </a:r>
          </a:p>
          <a:p>
            <a:pPr>
              <a:buFont typeface="Arial"/>
              <a:buChar char="•"/>
            </a:pPr>
            <a:r>
              <a:rPr lang="fr-FR" dirty="0"/>
              <a:t>adapter le propos au destinataire et à l'effet recherché ;</a:t>
            </a:r>
          </a:p>
          <a:p>
            <a:pPr>
              <a:buFont typeface="Arial"/>
              <a:buChar char="•"/>
            </a:pPr>
            <a:r>
              <a:rPr lang="fr-FR" dirty="0"/>
              <a:t>résumer un texte ;</a:t>
            </a:r>
          </a:p>
          <a:p>
            <a:pPr>
              <a:buFont typeface="Arial"/>
              <a:buChar char="•"/>
            </a:pPr>
            <a:r>
              <a:rPr lang="fr-FR" dirty="0"/>
              <a:t>utiliser les principales règles d'orthographe lexicale et grammaticale.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2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Programmes du Cycle 2: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556792"/>
            <a:ext cx="702882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62" y="3717033"/>
            <a:ext cx="7000875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44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Programmes du Cycle 3: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452563"/>
            <a:ext cx="7248525" cy="45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5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Quelques principes généraux: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Ecrire souvent pour écrire mieux</a:t>
            </a:r>
            <a:r>
              <a:rPr lang="fr-FR" sz="1200" dirty="0"/>
              <a:t> </a:t>
            </a:r>
            <a:r>
              <a:rPr lang="fr-FR" sz="1200" dirty="0" smtClean="0"/>
              <a:t>( pas toujours sur le cahier, textes libres, calligraphie? Habitude et technique de la copie, écrire avec les élèves…)</a:t>
            </a:r>
            <a:r>
              <a:rPr lang="fr-FR" sz="2400" dirty="0" smtClean="0"/>
              <a:t>;</a:t>
            </a:r>
            <a:endParaRPr lang="fr-FR" sz="1200" dirty="0" smtClean="0"/>
          </a:p>
          <a:p>
            <a:r>
              <a:rPr lang="fr-FR" dirty="0" smtClean="0"/>
              <a:t>Faire appel au jeu pour donner le plaisir d’écrire</a:t>
            </a:r>
            <a:r>
              <a:rPr lang="fr-FR" sz="1200" dirty="0" smtClean="0"/>
              <a:t> (mots tordus, cadavres exquis, jeux avec dictionnaire, palindrome « Esope reste ici et se repose », état d’esprit qui déborde la discipline …)</a:t>
            </a:r>
            <a:r>
              <a:rPr lang="fr-FR" sz="2400" dirty="0" smtClean="0"/>
              <a:t>;</a:t>
            </a:r>
            <a:r>
              <a:rPr lang="fr-FR" dirty="0" smtClean="0"/>
              <a:t> </a:t>
            </a:r>
          </a:p>
          <a:p>
            <a:r>
              <a:rPr lang="fr-FR" dirty="0" smtClean="0"/>
              <a:t>Atténuer l’angoisse de la feuille blanche </a:t>
            </a:r>
            <a:r>
              <a:rPr lang="fr-FR" sz="1200" dirty="0" smtClean="0"/>
              <a:t>(par groupe, préalable oral et représentation mentale, aide lexicale, aide orthographique, découpage en sous-parties [compte-rendu]…)</a:t>
            </a:r>
            <a:r>
              <a:rPr lang="fr-FR" sz="2400" dirty="0" smtClean="0"/>
              <a:t>;</a:t>
            </a:r>
          </a:p>
          <a:p>
            <a:r>
              <a:rPr lang="fr-FR" sz="2400" dirty="0" smtClean="0"/>
              <a:t>Lier au maximum lire et écrire</a:t>
            </a:r>
            <a:r>
              <a:rPr lang="fr-FR" sz="1200" dirty="0" smtClean="0"/>
              <a:t>(exemples du fait divers, de la petite annonce) </a:t>
            </a:r>
            <a:r>
              <a:rPr lang="fr-FR" sz="2400" dirty="0" smtClean="0"/>
              <a:t>;</a:t>
            </a:r>
          </a:p>
          <a:p>
            <a:r>
              <a:rPr lang="fr-FR" sz="2400" dirty="0" smtClean="0"/>
              <a:t>Fournir des outils et des supports </a:t>
            </a:r>
            <a:r>
              <a:rPr lang="fr-FR" sz="1200" dirty="0" smtClean="0"/>
              <a:t>( feuille  aménagée, lettre-type, malle aux mots, champ sémantique…)</a:t>
            </a:r>
            <a:r>
              <a:rPr lang="fr-FR" sz="2400" dirty="0" smtClean="0"/>
              <a:t>;</a:t>
            </a:r>
          </a:p>
          <a:p>
            <a:r>
              <a:rPr lang="fr-FR" sz="2400" dirty="0" smtClean="0"/>
              <a:t>Proposer des écrits vrais </a:t>
            </a:r>
            <a:r>
              <a:rPr lang="fr-FR" sz="1200" dirty="0" smtClean="0"/>
              <a:t>sinon écrits vains (fête des pères, lettre au maire, correspondance scolaire)…</a:t>
            </a:r>
            <a:r>
              <a:rPr lang="fr-FR" sz="2400" dirty="0" smtClean="0"/>
              <a:t>;</a:t>
            </a:r>
          </a:p>
          <a:p>
            <a:r>
              <a:rPr lang="fr-FR" sz="2400" dirty="0" smtClean="0"/>
              <a:t>Ecrire dans tous les domaines </a:t>
            </a:r>
            <a:r>
              <a:rPr lang="fr-FR" sz="1200" dirty="0" smtClean="0"/>
              <a:t>(compte-rendu, trace écrite, démonstration mathématique)</a:t>
            </a:r>
            <a:r>
              <a:rPr lang="fr-FR" sz="2400" dirty="0" smtClean="0"/>
              <a:t> ;</a:t>
            </a:r>
          </a:p>
          <a:p>
            <a:r>
              <a:rPr lang="fr-FR" dirty="0" smtClean="0"/>
              <a:t>Valoriser toutes les productions </a:t>
            </a:r>
            <a:r>
              <a:rPr lang="fr-FR" sz="1300" dirty="0" smtClean="0"/>
              <a:t>mise en page, décoration, lecture collective</a:t>
            </a:r>
            <a:r>
              <a:rPr lang="fr-FR" dirty="0" smtClean="0"/>
              <a:t>;</a:t>
            </a:r>
          </a:p>
          <a:p>
            <a:r>
              <a:rPr lang="fr-FR" dirty="0" smtClean="0"/>
              <a:t>Anticiper la correction</a:t>
            </a:r>
            <a:r>
              <a:rPr lang="fr-FR" sz="1200" dirty="0" smtClean="0"/>
              <a:t> support, outils, orthographe, quantitatif</a:t>
            </a:r>
            <a:r>
              <a:rPr lang="fr-FR" dirty="0" smtClean="0"/>
              <a:t>…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10 </a:t>
            </a:r>
            <a:r>
              <a:rPr lang="fr-FR" smtClean="0"/>
              <a:t>pistes d’écriture: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Proposition de début d’année: </a:t>
            </a:r>
            <a:r>
              <a:rPr lang="fr-FR" sz="1200" dirty="0"/>
              <a:t>j</a:t>
            </a:r>
            <a:r>
              <a:rPr lang="fr-FR" sz="1200" dirty="0" smtClean="0"/>
              <a:t>e me présente ; les règles de vie de la classe…</a:t>
            </a:r>
            <a:endParaRPr lang="fr-FR" sz="2400" dirty="0" smtClean="0"/>
          </a:p>
          <a:p>
            <a:r>
              <a:rPr lang="fr-FR" sz="2400" dirty="0" smtClean="0"/>
              <a:t>Listes et inventaires qui évoluent: </a:t>
            </a:r>
            <a:r>
              <a:rPr lang="fr-FR" sz="1200" dirty="0" smtClean="0"/>
              <a:t>objets dans un cartable;  objets à prendre sur une île déserte; le sac à mains de Maman…</a:t>
            </a:r>
            <a:endParaRPr lang="fr-FR" sz="2400" dirty="0"/>
          </a:p>
          <a:p>
            <a:r>
              <a:rPr lang="fr-FR" sz="2400" dirty="0" smtClean="0"/>
              <a:t>Expression des sentiments, des sensations:</a:t>
            </a:r>
            <a:r>
              <a:rPr lang="fr-FR" sz="1200" dirty="0" smtClean="0"/>
              <a:t> j’aime/ je n’aime pas; ce qui me rend heureux/malheureux;  je me souviens de…</a:t>
            </a:r>
          </a:p>
          <a:p>
            <a:r>
              <a:rPr lang="fr-FR" sz="2400" dirty="0" smtClean="0"/>
              <a:t>Rédaction et étude de la langue:</a:t>
            </a:r>
            <a:r>
              <a:rPr lang="fr-FR" sz="1200" dirty="0"/>
              <a:t> </a:t>
            </a:r>
            <a:r>
              <a:rPr lang="fr-FR" sz="1200" dirty="0" smtClean="0"/>
              <a:t>adjectifs pour acrostiches; verbes à l’infinitif pour recettes ou actions; verbes au futur pour le métier à faire plus tard; subordonnées pour expliquer;  forme négative pour code de la route, forme interrogative…</a:t>
            </a:r>
          </a:p>
          <a:p>
            <a:r>
              <a:rPr lang="fr-FR" sz="2400" dirty="0" err="1" smtClean="0"/>
              <a:t>Poet-poet</a:t>
            </a:r>
            <a:r>
              <a:rPr lang="fr-FR" sz="2400" dirty="0" smtClean="0"/>
              <a:t>: </a:t>
            </a:r>
            <a:r>
              <a:rPr lang="fr-FR" sz="1200" dirty="0" smtClean="0"/>
              <a:t>à la manière de…; avec des  « si »; à partir d’un mot; l’absurde (le monde à l’envers); la semaine de la poésie…</a:t>
            </a:r>
          </a:p>
          <a:p>
            <a:r>
              <a:rPr lang="fr-FR" sz="2400" dirty="0" smtClean="0"/>
              <a:t>Ecrits types et types d’écrits:</a:t>
            </a:r>
            <a:r>
              <a:rPr lang="fr-FR" sz="1200" dirty="0" smtClean="0"/>
              <a:t> la lettre; le compte-rendu;  le portrait (animal, personnage, </a:t>
            </a:r>
            <a:r>
              <a:rPr lang="fr-FR" sz="1200" dirty="0" err="1" smtClean="0"/>
              <a:t>auto-portrait</a:t>
            </a:r>
            <a:r>
              <a:rPr lang="fr-FR" sz="1200" dirty="0" smtClean="0"/>
              <a:t>); la petite annonce, le fait divers journalistique…</a:t>
            </a:r>
          </a:p>
          <a:p>
            <a:r>
              <a:rPr lang="fr-FR" sz="2400" dirty="0" smtClean="0"/>
              <a:t>Gammes:</a:t>
            </a:r>
            <a:r>
              <a:rPr lang="fr-FR" sz="1200" dirty="0" smtClean="0"/>
              <a:t> enrichissement systématique (adjectif, adverbes, remplacer un mot par sa définition, changer un mot par le 5° suivant de même nature…)</a:t>
            </a:r>
          </a:p>
          <a:p>
            <a:r>
              <a:rPr lang="fr-FR" sz="2400" dirty="0" smtClean="0"/>
              <a:t>Soyons cohérents: </a:t>
            </a:r>
            <a:r>
              <a:rPr lang="fr-FR" sz="1200" dirty="0" smtClean="0"/>
              <a:t>poursuivre/ débuter un texte;  raconter une histoire…</a:t>
            </a:r>
          </a:p>
          <a:p>
            <a:r>
              <a:rPr lang="fr-FR" sz="2400" dirty="0" smtClean="0"/>
              <a:t>Les écrits longs du printemps: </a:t>
            </a:r>
            <a:r>
              <a:rPr lang="fr-FR" sz="1200" dirty="0" smtClean="0"/>
              <a:t>la classe découverte, un petit roman (en collectif…)</a:t>
            </a:r>
          </a:p>
          <a:p>
            <a:r>
              <a:rPr lang="fr-FR" sz="2400" dirty="0" smtClean="0"/>
              <a:t>La description:</a:t>
            </a:r>
            <a:r>
              <a:rPr lang="fr-FR" sz="1200" dirty="0" smtClean="0"/>
              <a:t> à partir d’images; bulles de bande dessinée; décrire et dessiner;</a:t>
            </a:r>
            <a:endParaRPr lang="fr-FR" sz="2400" dirty="0" smtClean="0"/>
          </a:p>
          <a:p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3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Ecrire, écrire… et après?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u="sng" dirty="0" smtClean="0"/>
              <a:t>Amélioration des écrits: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- Un jet, deux jets, trois jets… Correction ou amélioration? </a:t>
            </a:r>
            <a:r>
              <a:rPr lang="fr-FR" sz="1800" i="1" dirty="0" smtClean="0"/>
              <a:t>[rouge? codage?]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      - </a:t>
            </a:r>
            <a:r>
              <a:rPr lang="fr-FR" sz="1800" dirty="0" err="1" smtClean="0"/>
              <a:t>Cf</a:t>
            </a:r>
            <a:r>
              <a:rPr lang="fr-FR" sz="1800" dirty="0" smtClean="0"/>
              <a:t> « Progression  Rédaction C3 »:</a:t>
            </a:r>
            <a:r>
              <a:rPr lang="fr-FR" sz="1800" i="1" dirty="0" smtClean="0"/>
              <a:t> améliorer (corriger et enrichir) un texte en fonction des remarques et aides du maître…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- Réécriture: </a:t>
            </a:r>
            <a:r>
              <a:rPr lang="fr-FR" sz="1800" i="1" dirty="0" smtClean="0"/>
              <a:t>déblocage[Qui? Où? Quand? Comment? Pourquoi?]la</a:t>
            </a:r>
            <a:r>
              <a:rPr lang="fr-FR" sz="1800" dirty="0" smtClean="0"/>
              <a:t> forme [</a:t>
            </a:r>
            <a:r>
              <a:rPr lang="fr-FR" sz="1800" i="1" dirty="0" smtClean="0"/>
              <a:t>mise en page; majuscules, ponctuation, orthographe, répétitions];</a:t>
            </a:r>
            <a:r>
              <a:rPr lang="fr-FR" sz="1800" dirty="0" smtClean="0"/>
              <a:t>le fond [</a:t>
            </a:r>
            <a:r>
              <a:rPr lang="fr-FR" sz="1800" i="1" dirty="0" smtClean="0"/>
              <a:t>vraisemblance, logique]; </a:t>
            </a:r>
            <a:r>
              <a:rPr lang="fr-FR" sz="1800" dirty="0" smtClean="0"/>
              <a:t>le style </a:t>
            </a:r>
            <a:r>
              <a:rPr lang="fr-FR" sz="1800" i="1" dirty="0" smtClean="0"/>
              <a:t>[acceptation des à peu près= pas des copies qu’on forme]</a:t>
            </a:r>
          </a:p>
          <a:p>
            <a:pPr marL="0" indent="0">
              <a:buNone/>
            </a:pPr>
            <a:r>
              <a:rPr lang="fr-FR" sz="1800" i="1" dirty="0"/>
              <a:t> </a:t>
            </a:r>
            <a:r>
              <a:rPr lang="fr-FR" sz="1800" i="1" dirty="0" smtClean="0"/>
              <a:t>       -</a:t>
            </a:r>
            <a:r>
              <a:rPr lang="fr-FR" sz="1800" dirty="0" smtClean="0"/>
              <a:t>A quel moment? Combien de fois? Quelle forme? </a:t>
            </a:r>
            <a:r>
              <a:rPr lang="fr-FR" sz="1400" dirty="0" smtClean="0"/>
              <a:t>Atelier d’écriture…</a:t>
            </a:r>
          </a:p>
          <a:p>
            <a:r>
              <a:rPr lang="fr-FR" sz="2400" u="sng" dirty="0" smtClean="0"/>
              <a:t>Evaluation:</a:t>
            </a:r>
          </a:p>
          <a:p>
            <a:pPr marL="0" indent="0">
              <a:buNone/>
            </a:pPr>
            <a:r>
              <a:rPr lang="fr-FR" sz="1800" dirty="0" smtClean="0"/>
              <a:t>          - ne pas confondre l’évaluation, la réécriture et la transmission du résultat;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- </a:t>
            </a:r>
            <a:r>
              <a:rPr lang="fr-FR" sz="1800" dirty="0" err="1" smtClean="0"/>
              <a:t>cf</a:t>
            </a:r>
            <a:r>
              <a:rPr lang="fr-FR" sz="1800" dirty="0" smtClean="0"/>
              <a:t> </a:t>
            </a:r>
            <a:r>
              <a:rPr lang="fr-FR" sz="1800" i="1" dirty="0" smtClean="0"/>
              <a:t>« Evaluer les écrits à l’école primaire? » </a:t>
            </a:r>
            <a:endParaRPr lang="fr-FR" sz="1800" dirty="0" smtClean="0"/>
          </a:p>
          <a:p>
            <a:r>
              <a:rPr lang="fr-FR" sz="2400" u="sng" dirty="0" smtClean="0"/>
              <a:t>Que faire des écrits?</a:t>
            </a:r>
          </a:p>
          <a:p>
            <a:pPr marL="0" indent="0">
              <a:buNone/>
            </a:pPr>
            <a:r>
              <a:rPr lang="fr-FR" sz="1800" dirty="0" smtClean="0"/>
              <a:t>         - Mise en valeur: </a:t>
            </a:r>
            <a:r>
              <a:rPr lang="fr-FR" sz="1800" i="1" dirty="0" smtClean="0"/>
              <a:t>décoration, lecture, envoi</a:t>
            </a:r>
          </a:p>
          <a:p>
            <a:pPr marL="0" indent="0">
              <a:buNone/>
            </a:pPr>
            <a:r>
              <a:rPr lang="fr-FR" sz="1800" dirty="0" smtClean="0"/>
              <a:t>          -Archivage dans le cahier (</a:t>
            </a:r>
            <a:r>
              <a:rPr lang="fr-FR" sz="1800" i="1" dirty="0" smtClean="0"/>
              <a:t>qualité de la copie)</a:t>
            </a:r>
            <a:r>
              <a:rPr lang="fr-FR" sz="1800" dirty="0" smtClean="0"/>
              <a:t> affichage…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8690-6E6D-4A2E-9E1B-BA6F863DA34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923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811</TotalTime>
  <Words>366</Words>
  <Application>Microsoft Office PowerPoint</Application>
  <PresentationFormat>Affichage à l'écran (4:3)</PresentationFormat>
  <Paragraphs>99</Paragraphs>
  <Slides>11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Capitaux</vt:lpstr>
      <vt:lpstr>« Pistes de rédaction » Animation pédagogique – Ecole de Montpeyroux 11 décembre 2013</vt:lpstr>
      <vt:lpstr>              Plan de l’intervention:</vt:lpstr>
      <vt:lpstr>Socle commun de connaissances et de compétences (rappel):</vt:lpstr>
      <vt:lpstr>La capacité d’écrire suppose…</vt:lpstr>
      <vt:lpstr>Programmes du Cycle 2:</vt:lpstr>
      <vt:lpstr>Programmes du Cycle 3:</vt:lpstr>
      <vt:lpstr>Quelques principes généraux:</vt:lpstr>
      <vt:lpstr>10 pistes d’écriture:</vt:lpstr>
      <vt:lpstr>Ecrire, écrire… et après?</vt:lpstr>
      <vt:lpstr>Bibliographie -Sitographie</vt:lpstr>
      <vt:lpstr>Dis moi, dix mots…</vt:lpstr>
    </vt:vector>
  </TitlesOfParts>
  <Company>ACADEMIE DE MONTPELLIER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Ecrire sans erreur au cycle 3 » (22 et 23 octobre 2012)</dc:title>
  <dc:creator>Utilisateur Windows</dc:creator>
  <cp:lastModifiedBy>Utilisateur Windows</cp:lastModifiedBy>
  <cp:revision>40</cp:revision>
  <dcterms:created xsi:type="dcterms:W3CDTF">2012-10-12T12:14:10Z</dcterms:created>
  <dcterms:modified xsi:type="dcterms:W3CDTF">2013-12-09T09:54:33Z</dcterms:modified>
</cp:coreProperties>
</file>